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PT Sans Narrow"/>
      <p:regular r:id="rId17"/>
      <p:bold r:id="rId18"/>
    </p:embeddedFont>
    <p:embeddedFont>
      <p:font typeface="Open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bold.fntdata"/><Relationship Id="rId11" Type="http://schemas.openxmlformats.org/officeDocument/2006/relationships/slide" Target="slides/slide6.xml"/><Relationship Id="rId22" Type="http://schemas.openxmlformats.org/officeDocument/2006/relationships/font" Target="fonts/OpenSans-boldItalic.fntdata"/><Relationship Id="rId10" Type="http://schemas.openxmlformats.org/officeDocument/2006/relationships/slide" Target="slides/slide5.xml"/><Relationship Id="rId21" Type="http://schemas.openxmlformats.org/officeDocument/2006/relationships/font" Target="fonts/OpenSans-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TSansNarrow-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OpenSans-regular.fntdata"/><Relationship Id="rId6" Type="http://schemas.openxmlformats.org/officeDocument/2006/relationships/slide" Target="slides/slide1.xml"/><Relationship Id="rId18" Type="http://schemas.openxmlformats.org/officeDocument/2006/relationships/font" Target="fonts/PTSansNarrow-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a5ec148d02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a5ec148d02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We see similar results in our sphere column scene.</a:t>
            </a:r>
            <a:endParaRPr sz="18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a5ec148d0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a5ec148d0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Here, we will demonstrate some of the toggling functionalities from the original WebGL demo that we implemented, specifically we will show add_sphere, delete_sphere, and changing surface material. In the command line, we have specific arguments for specific functionalities, such as choosing which algorithm to use, the size of the image, and whether to add or delete an object or to change the material to mirror (as the default is set to diffuse).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First, we render a 400x400 sphere column scene with the default number of spheres and material using irradiance caching. Next, we add a sphere to the scene, and we can see that in the upper right corner. We then render the same scene with a sphere removed. We can also run both add and delete sphere in the same image as shown here. Lastly, we change the rendering algorithm to path tracing and the material of the sphere to mirror. Here is the image with the default material and with material_mirror set to true the spheres become mirrors.  </a:t>
            </a:r>
            <a:endParaRPr sz="18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a5d6ed322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a5d6ed32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chemeClr val="dk1"/>
                </a:solidFill>
                <a:latin typeface="Times New Roman"/>
                <a:ea typeface="Times New Roman"/>
                <a:cs typeface="Times New Roman"/>
                <a:sym typeface="Times New Roman"/>
              </a:rPr>
              <a:t>The initial idea for our project was to recreate a slightly simpler version the WebGL Path Tracing demo by Evan Wallace where we have a Cornell Box with several preset scenes and functionalities. However, upon encountering many </a:t>
            </a:r>
            <a:r>
              <a:rPr lang="en" sz="1800">
                <a:solidFill>
                  <a:schemeClr val="dk1"/>
                </a:solidFill>
                <a:latin typeface="Times New Roman"/>
                <a:ea typeface="Times New Roman"/>
                <a:cs typeface="Times New Roman"/>
                <a:sym typeface="Times New Roman"/>
              </a:rPr>
              <a:t>difficulties</a:t>
            </a:r>
            <a:r>
              <a:rPr lang="en" sz="1800">
                <a:solidFill>
                  <a:schemeClr val="dk1"/>
                </a:solidFill>
                <a:latin typeface="Times New Roman"/>
                <a:ea typeface="Times New Roman"/>
                <a:cs typeface="Times New Roman"/>
                <a:sym typeface="Times New Roman"/>
              </a:rPr>
              <a:t>, we decided to pivot our project to rendering scenes from the said demo with two rendering algorithms, path tracing and irradiance caching.</a:t>
            </a:r>
            <a:endParaRPr sz="18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a5ec148d0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a5ec148d0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chemeClr val="dk1"/>
                </a:solidFill>
                <a:latin typeface="Times New Roman"/>
                <a:ea typeface="Times New Roman"/>
                <a:cs typeface="Times New Roman"/>
                <a:sym typeface="Times New Roman"/>
              </a:rPr>
              <a:t>Path tracing and irradiance caching both very popular and commonly used rendering algorithms. But path tracing mainly involves simulating physical behavior of light rays by tracing the most probable path of light white irradiance caching optimizes rendering process by precomputing and storing irradiance values. </a:t>
            </a:r>
            <a:endParaRPr sz="18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a5ec148d0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a5ec148d0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To make our scene, we adopted the hittables code from assignment 4 and made our own cubes and cornell box. To do so, we created 5-6 planes and only render its color if the ray from the camera intersects the plane at a specific region.</a:t>
            </a:r>
            <a:endParaRPr sz="18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a5ec148d0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a5ec148d0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With path tracing, the color for each pixel is the average of all samples for that pixel. To generate our images, we set N equal to 100 samples. For each sample, the color is calculated by summing the direct illumination and the indirect illumination multiplied by the specular color of the material. Similar to assignment 4, the direct illumination is just the sum of the ambient, diffuse, and specular shadings of the material of the object the ray hit. To get the indirect illumination, we generated a ray from the hit point by sampling a random direction in the hemisphere defined by the hit normal. The indirect illumination calculation is the BRDF of the generated ray * the result of the recursive call of path tracing of the new ray * the cosine of the angle between the generated ray and the hit normal / the probability of the new ray, which is 1/(2*pi). </a:t>
            </a:r>
            <a:endParaRPr sz="18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a5ec148d0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a5ec148d0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The basic idea of irradiance caching is </a:t>
            </a:r>
            <a:r>
              <a:rPr lang="en" sz="1800"/>
              <a:t>simple: store an array of cached entries. Each entry contains the position, normal, harmonic mean, and irradiance for the cached sample point. Then for each pixel or sample point, interpolate from valid entries if they exist. If there are no valid entries, let the irradiance at the sample point to be the color calculated from path tracing and store it as a new entry</a:t>
            </a:r>
            <a:endParaRPr sz="18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a5ec148d02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a5ec148d02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Times New Roman"/>
                <a:ea typeface="Times New Roman"/>
                <a:cs typeface="Times New Roman"/>
                <a:sym typeface="Times New Roman"/>
              </a:rPr>
              <a:t>To determine if there exists valid entries in the array, we must perform two checks, the first checking that the entry is in range. We do so using the harmonic mean, using N=100 random rays from the sample point, each with hit distance di. </a:t>
            </a:r>
            <a:r>
              <a:rPr lang="en" sz="1800">
                <a:solidFill>
                  <a:schemeClr val="dk1"/>
                </a:solidFill>
                <a:latin typeface="Times New Roman"/>
                <a:ea typeface="Times New Roman"/>
                <a:cs typeface="Times New Roman"/>
                <a:sym typeface="Times New Roman"/>
              </a:rPr>
              <a:t>Using the harmonic mean distance means that cached points that “see” nearby geometry will have a smaller valid radii while points far away from visible geometry will have a larger radii. This also means that the cache entry distribution will be denser in corners and crevices and sparse in open space. This matches up well with where the indirect irradiance is likely to change the fastest.</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dk1"/>
                </a:solidFill>
                <a:latin typeface="Times New Roman"/>
                <a:ea typeface="Times New Roman"/>
                <a:cs typeface="Times New Roman"/>
                <a:sym typeface="Times New Roman"/>
              </a:rPr>
              <a:t>The second check is to make sure that the normals are not to different from each other. In our implementation, we check that the dot product between the sample normal and the entry normal is greater than or equal to some arbitrary number 0.314</a:t>
            </a:r>
            <a:endParaRPr sz="18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a5ec148d02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a5ec148d0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For each valid entry, we calculate their weight using a formula proposed by Ward. We then use the </a:t>
            </a:r>
            <a:r>
              <a:rPr lang="en" sz="1800"/>
              <a:t>weighted sum of the irradiance of the valid entry points as the irradiance at the sample point.</a:t>
            </a:r>
            <a:endParaRPr sz="18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a5ec148d0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a5ec148d0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Here is an example of one scene we’ve rendered, an 800x800 Cornell box with one sphere and cube. We see the light on the upper right side of the box, and thus casting a shadow on the lower left. Although hard to see, the wall in the back slightly changes color from yellow to blue, left to right, as it slightly reflects the color from the other two walls. </a:t>
            </a:r>
            <a:endParaRPr sz="18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drive.google.com/file/d/1v2hJ3wMITec8XcC7Dzs8oA8zBd7g8jVG/view" TargetMode="External"/><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4.png"/><Relationship Id="rId5" Type="http://schemas.openxmlformats.org/officeDocument/2006/relationships/image" Target="../media/image11.png"/><Relationship Id="rId6"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216581"/>
            <a:ext cx="7136700" cy="1619100"/>
          </a:xfrm>
          <a:prstGeom prst="rect">
            <a:avLst/>
          </a:prstGeom>
        </p:spPr>
        <p:txBody>
          <a:bodyPr anchorCtr="0" anchor="b" bIns="91425" lIns="91425" spcFirstLastPara="1" rIns="91425" wrap="square" tIns="91425">
            <a:normAutofit fontScale="90000"/>
          </a:bodyPr>
          <a:lstStyle/>
          <a:p>
            <a:pPr indent="0" lvl="0" marL="0" rtl="0" algn="ctr">
              <a:lnSpc>
                <a:spcPct val="115000"/>
              </a:lnSpc>
              <a:spcBef>
                <a:spcPts val="0"/>
              </a:spcBef>
              <a:spcAft>
                <a:spcPts val="0"/>
              </a:spcAft>
              <a:buClr>
                <a:schemeClr val="dk1"/>
              </a:buClr>
              <a:buSzPct val="78571"/>
              <a:buFont typeface="Arial"/>
              <a:buNone/>
            </a:pPr>
            <a:r>
              <a:t/>
            </a:r>
            <a:endParaRPr b="1" sz="1400">
              <a:latin typeface="Times New Roman"/>
              <a:ea typeface="Times New Roman"/>
              <a:cs typeface="Times New Roman"/>
              <a:sym typeface="Times New Roman"/>
            </a:endParaRPr>
          </a:p>
          <a:p>
            <a:pPr indent="0" lvl="0" marL="0" rtl="0" algn="ctr">
              <a:spcBef>
                <a:spcPts val="1000"/>
              </a:spcBef>
              <a:spcAft>
                <a:spcPts val="0"/>
              </a:spcAft>
              <a:buNone/>
            </a:pPr>
            <a:r>
              <a:rPr lang="en" sz="5100"/>
              <a:t>Path Tracing &amp; Irradiance Caching on the Cornell Box</a:t>
            </a:r>
            <a:endParaRPr sz="5100"/>
          </a:p>
        </p:txBody>
      </p:sp>
      <p:sp>
        <p:nvSpPr>
          <p:cNvPr id="67" name="Google Shape;67;p13"/>
          <p:cNvSpPr txBox="1"/>
          <p:nvPr>
            <p:ph idx="1" type="subTitle"/>
          </p:nvPr>
        </p:nvSpPr>
        <p:spPr>
          <a:xfrm>
            <a:off x="2137250" y="2911639"/>
            <a:ext cx="4870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Vicky Li &amp; Yifan Wang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a:t>
            </a:r>
            <a:r>
              <a:rPr lang="en"/>
              <a:t>800 x 800</a:t>
            </a:r>
            <a:endParaRPr/>
          </a:p>
        </p:txBody>
      </p:sp>
      <p:sp>
        <p:nvSpPr>
          <p:cNvPr id="139" name="Google Shape;139;p22"/>
          <p:cNvSpPr txBox="1"/>
          <p:nvPr>
            <p:ph idx="1" type="body"/>
          </p:nvPr>
        </p:nvSpPr>
        <p:spPr>
          <a:xfrm>
            <a:off x="311700" y="10908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Path Tracing: 147.34s						   Irradiance Caching: 38.27s</a:t>
            </a:r>
            <a:endParaRPr/>
          </a:p>
        </p:txBody>
      </p:sp>
      <p:pic>
        <p:nvPicPr>
          <p:cNvPr id="140" name="Google Shape;140;p22"/>
          <p:cNvPicPr preferRelativeResize="0"/>
          <p:nvPr/>
        </p:nvPicPr>
        <p:blipFill>
          <a:blip r:embed="rId3">
            <a:alphaModFix/>
          </a:blip>
          <a:stretch>
            <a:fillRect/>
          </a:stretch>
        </p:blipFill>
        <p:spPr>
          <a:xfrm>
            <a:off x="352425" y="1527075"/>
            <a:ext cx="3416400" cy="3416400"/>
          </a:xfrm>
          <a:prstGeom prst="rect">
            <a:avLst/>
          </a:prstGeom>
          <a:noFill/>
          <a:ln>
            <a:noFill/>
          </a:ln>
        </p:spPr>
      </p:pic>
      <p:pic>
        <p:nvPicPr>
          <p:cNvPr id="141" name="Google Shape;141;p22"/>
          <p:cNvPicPr preferRelativeResize="0"/>
          <p:nvPr/>
        </p:nvPicPr>
        <p:blipFill>
          <a:blip r:embed="rId4">
            <a:alphaModFix/>
          </a:blip>
          <a:stretch>
            <a:fillRect/>
          </a:stretch>
        </p:blipFill>
        <p:spPr>
          <a:xfrm>
            <a:off x="5168250" y="1527075"/>
            <a:ext cx="3416400" cy="3416400"/>
          </a:xfrm>
          <a:prstGeom prst="rect">
            <a:avLst/>
          </a:prstGeom>
          <a:noFill/>
          <a:ln>
            <a:noFill/>
          </a:ln>
        </p:spPr>
      </p:pic>
      <p:pic>
        <p:nvPicPr>
          <p:cNvPr id="142" name="Google Shape;142;p22"/>
          <p:cNvPicPr preferRelativeResize="0"/>
          <p:nvPr/>
        </p:nvPicPr>
        <p:blipFill>
          <a:blip r:embed="rId5">
            <a:alphaModFix/>
          </a:blip>
          <a:stretch>
            <a:fillRect/>
          </a:stretch>
        </p:blipFill>
        <p:spPr>
          <a:xfrm>
            <a:off x="352425" y="1527075"/>
            <a:ext cx="3416400" cy="3416400"/>
          </a:xfrm>
          <a:prstGeom prst="rect">
            <a:avLst/>
          </a:prstGeom>
          <a:noFill/>
          <a:ln>
            <a:noFill/>
          </a:ln>
        </p:spPr>
      </p:pic>
      <p:pic>
        <p:nvPicPr>
          <p:cNvPr id="143" name="Google Shape;143;p22"/>
          <p:cNvPicPr preferRelativeResize="0"/>
          <p:nvPr/>
        </p:nvPicPr>
        <p:blipFill>
          <a:blip r:embed="rId6">
            <a:alphaModFix/>
          </a:blip>
          <a:stretch>
            <a:fillRect/>
          </a:stretch>
        </p:blipFill>
        <p:spPr>
          <a:xfrm>
            <a:off x="5168250" y="1518798"/>
            <a:ext cx="3416400" cy="3416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txBox="1"/>
          <p:nvPr>
            <p:ph type="title"/>
          </p:nvPr>
        </p:nvSpPr>
        <p:spPr>
          <a:xfrm>
            <a:off x="311688" y="214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Demo: Adding, Removing, Changing Material</a:t>
            </a:r>
            <a:endParaRPr/>
          </a:p>
        </p:txBody>
      </p:sp>
      <p:pic>
        <p:nvPicPr>
          <p:cNvPr id="149" name="Google Shape;149;p23" title="demo.mp4">
            <a:hlinkClick r:id="rId3"/>
          </p:cNvPr>
          <p:cNvPicPr preferRelativeResize="0"/>
          <p:nvPr/>
        </p:nvPicPr>
        <p:blipFill>
          <a:blip r:embed="rId4">
            <a:alphaModFix/>
          </a:blip>
          <a:stretch>
            <a:fillRect/>
          </a:stretch>
        </p:blipFill>
        <p:spPr>
          <a:xfrm>
            <a:off x="1862938" y="848325"/>
            <a:ext cx="5418126" cy="4063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00" y="3583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73" name="Google Shape;73;p14"/>
          <p:cNvSpPr txBox="1"/>
          <p:nvPr>
            <p:ph idx="1" type="body"/>
          </p:nvPr>
        </p:nvSpPr>
        <p:spPr>
          <a:xfrm>
            <a:off x="271950" y="931000"/>
            <a:ext cx="8600100" cy="3852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Wanted to recreate the </a:t>
            </a:r>
            <a:r>
              <a:rPr lang="en"/>
              <a:t>WebGL Path Tracing demo by Evan Wallace</a:t>
            </a:r>
            <a:endParaRPr/>
          </a:p>
          <a:p>
            <a:pPr indent="-342900" lvl="0" marL="457200" rtl="0" algn="l">
              <a:spcBef>
                <a:spcPts val="0"/>
              </a:spcBef>
              <a:spcAft>
                <a:spcPts val="0"/>
              </a:spcAft>
              <a:buSzPts val="1800"/>
              <a:buChar char="-"/>
            </a:pPr>
            <a:r>
              <a:rPr lang="en"/>
              <a:t>Difficulty converting from OpenGL to WebGL</a:t>
            </a:r>
            <a:endParaRPr/>
          </a:p>
          <a:p>
            <a:pPr indent="-342900" lvl="0" marL="457200" rtl="0" algn="l">
              <a:spcBef>
                <a:spcPts val="0"/>
              </a:spcBef>
              <a:spcAft>
                <a:spcPts val="0"/>
              </a:spcAft>
              <a:buSzPts val="1800"/>
              <a:buChar char="-"/>
            </a:pPr>
            <a:r>
              <a:rPr lang="en"/>
              <a:t>Pivoted our project to rendering scenes from above demo using path tracing vs. irradiance caching</a:t>
            </a:r>
            <a:endParaRPr/>
          </a:p>
        </p:txBody>
      </p:sp>
      <p:pic>
        <p:nvPicPr>
          <p:cNvPr id="74" name="Google Shape;74;p14"/>
          <p:cNvPicPr preferRelativeResize="0"/>
          <p:nvPr/>
        </p:nvPicPr>
        <p:blipFill rotWithShape="1">
          <a:blip r:embed="rId3">
            <a:alphaModFix/>
          </a:blip>
          <a:srcRect b="2761" l="0" r="0" t="0"/>
          <a:stretch/>
        </p:blipFill>
        <p:spPr>
          <a:xfrm>
            <a:off x="3923225" y="2022450"/>
            <a:ext cx="4267098" cy="2714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311700" y="3583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sp>
        <p:nvSpPr>
          <p:cNvPr id="80" name="Google Shape;80;p15"/>
          <p:cNvSpPr txBox="1"/>
          <p:nvPr>
            <p:ph idx="1" type="body"/>
          </p:nvPr>
        </p:nvSpPr>
        <p:spPr>
          <a:xfrm>
            <a:off x="354300" y="931000"/>
            <a:ext cx="8435400" cy="3852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Path Tracing: Simulate physical behavior of light rays by tracing the most probable path of light</a:t>
            </a:r>
            <a:endParaRPr/>
          </a:p>
          <a:p>
            <a:pPr indent="-342900" lvl="0" marL="457200" rtl="0" algn="l">
              <a:spcBef>
                <a:spcPts val="0"/>
              </a:spcBef>
              <a:spcAft>
                <a:spcPts val="0"/>
              </a:spcAft>
              <a:buSzPts val="1800"/>
              <a:buChar char="-"/>
            </a:pPr>
            <a:r>
              <a:rPr lang="en"/>
              <a:t>Irradiance Caching: Optimizes rendering process by precomputing and storing irradiance values at specific points in the scene, allowing for reuses of this information</a:t>
            </a:r>
            <a:endParaRPr/>
          </a:p>
          <a:p>
            <a:pPr indent="-342900" lvl="0" marL="457200" rtl="0" algn="l">
              <a:spcBef>
                <a:spcPts val="0"/>
              </a:spcBef>
              <a:spcAft>
                <a:spcPts val="0"/>
              </a:spcAft>
              <a:buSzPts val="1800"/>
              <a:buChar char="-"/>
            </a:pPr>
            <a:r>
              <a:rPr lang="en"/>
              <a:t>Kept the same preset scene and functionality ideas from WebGL Path Tracing demo</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Scene Creation</a:t>
            </a:r>
            <a:endParaRPr/>
          </a:p>
        </p:txBody>
      </p:sp>
      <p:sp>
        <p:nvSpPr>
          <p:cNvPr id="86" name="Google Shape;86;p16"/>
          <p:cNvSpPr txBox="1"/>
          <p:nvPr>
            <p:ph idx="1" type="body"/>
          </p:nvPr>
        </p:nvSpPr>
        <p:spPr>
          <a:xfrm>
            <a:off x="311700" y="1152475"/>
            <a:ext cx="32064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Adopted hittables from assignment 4</a:t>
            </a:r>
            <a:endParaRPr/>
          </a:p>
          <a:p>
            <a:pPr indent="-342900" lvl="0" marL="457200" rtl="0" algn="l">
              <a:spcBef>
                <a:spcPts val="0"/>
              </a:spcBef>
              <a:spcAft>
                <a:spcPts val="0"/>
              </a:spcAft>
              <a:buSzPts val="1800"/>
              <a:buChar char="-"/>
            </a:pPr>
            <a:r>
              <a:rPr lang="en"/>
              <a:t>Cubes &amp; Cornell box:</a:t>
            </a:r>
            <a:endParaRPr/>
          </a:p>
          <a:p>
            <a:pPr indent="-317500" lvl="1" marL="914400" rtl="0" algn="l">
              <a:spcBef>
                <a:spcPts val="0"/>
              </a:spcBef>
              <a:spcAft>
                <a:spcPts val="0"/>
              </a:spcAft>
              <a:buSzPts val="1400"/>
              <a:buChar char="-"/>
            </a:pPr>
            <a:r>
              <a:rPr lang="en"/>
              <a:t>5-6 planes, render color only if ray from camera intersects plane at a specific region</a:t>
            </a:r>
            <a:endParaRPr/>
          </a:p>
        </p:txBody>
      </p:sp>
      <p:pic>
        <p:nvPicPr>
          <p:cNvPr id="87" name="Google Shape;87;p16"/>
          <p:cNvPicPr preferRelativeResize="0"/>
          <p:nvPr/>
        </p:nvPicPr>
        <p:blipFill>
          <a:blip r:embed="rId3">
            <a:alphaModFix/>
          </a:blip>
          <a:stretch>
            <a:fillRect/>
          </a:stretch>
        </p:blipFill>
        <p:spPr>
          <a:xfrm>
            <a:off x="3433177" y="1081162"/>
            <a:ext cx="5710826" cy="3559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Path Tracing</a:t>
            </a:r>
            <a:endParaRPr/>
          </a:p>
        </p:txBody>
      </p:sp>
      <p:sp>
        <p:nvSpPr>
          <p:cNvPr id="93" name="Google Shape;93;p17"/>
          <p:cNvSpPr txBox="1"/>
          <p:nvPr>
            <p:ph idx="1" type="body"/>
          </p:nvPr>
        </p:nvSpPr>
        <p:spPr>
          <a:xfrm>
            <a:off x="311700" y="1071950"/>
            <a:ext cx="8520600" cy="379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Color for each pixel = average of all samples</a:t>
            </a:r>
            <a:endParaRPr/>
          </a:p>
          <a:p>
            <a:pPr indent="-317500" lvl="1" marL="914400" rtl="0" algn="l">
              <a:spcBef>
                <a:spcPts val="0"/>
              </a:spcBef>
              <a:spcAft>
                <a:spcPts val="0"/>
              </a:spcAft>
              <a:buSzPts val="1400"/>
              <a:buChar char="-"/>
            </a:pPr>
            <a:r>
              <a:rPr lang="en"/>
              <a:t>N = 100 samples</a:t>
            </a:r>
            <a:endParaRPr/>
          </a:p>
          <a:p>
            <a:pPr indent="-342900" lvl="0" marL="457200" rtl="0" algn="l">
              <a:spcBef>
                <a:spcPts val="0"/>
              </a:spcBef>
              <a:spcAft>
                <a:spcPts val="0"/>
              </a:spcAft>
              <a:buSzPts val="1800"/>
              <a:buChar char="-"/>
            </a:pPr>
            <a:r>
              <a:rPr lang="en"/>
              <a:t>Per sample: color = direct illumination + indirect illumination * specular color of material</a:t>
            </a:r>
            <a:endParaRPr/>
          </a:p>
          <a:p>
            <a:pPr indent="-342900" lvl="0" marL="457200" rtl="0" algn="l">
              <a:spcBef>
                <a:spcPts val="0"/>
              </a:spcBef>
              <a:spcAft>
                <a:spcPts val="0"/>
              </a:spcAft>
              <a:buSzPts val="1800"/>
              <a:buChar char="-"/>
            </a:pPr>
            <a:r>
              <a:rPr lang="en"/>
              <a:t>Direct Illumination = ambient + diffuse + specular</a:t>
            </a:r>
            <a:endParaRPr/>
          </a:p>
          <a:p>
            <a:pPr indent="-342900" lvl="0" marL="457200" rtl="0" algn="l">
              <a:spcBef>
                <a:spcPts val="0"/>
              </a:spcBef>
              <a:spcAft>
                <a:spcPts val="0"/>
              </a:spcAft>
              <a:buSzPts val="1800"/>
              <a:buChar char="-"/>
            </a:pPr>
            <a:r>
              <a:rPr lang="en"/>
              <a:t>Generated ray by sampling a random direction in the hemisphere defined by the hit normal</a:t>
            </a:r>
            <a:endParaRPr/>
          </a:p>
          <a:p>
            <a:pPr indent="-342900" lvl="0" marL="457200" rtl="0" algn="l">
              <a:spcBef>
                <a:spcPts val="0"/>
              </a:spcBef>
              <a:spcAft>
                <a:spcPts val="0"/>
              </a:spcAft>
              <a:buSzPts val="1800"/>
              <a:buChar char="-"/>
            </a:pPr>
            <a:r>
              <a:rPr lang="en"/>
              <a:t>Indirect Illumination = BRDF * incoming light * cosine of angle between generated ray and hit normal / p</a:t>
            </a:r>
            <a:endParaRPr/>
          </a:p>
          <a:p>
            <a:pPr indent="-317500" lvl="1" marL="914400" rtl="0" algn="l">
              <a:spcBef>
                <a:spcPts val="0"/>
              </a:spcBef>
              <a:spcAft>
                <a:spcPts val="0"/>
              </a:spcAft>
              <a:buSzPts val="1400"/>
              <a:buChar char="-"/>
            </a:pPr>
            <a:r>
              <a:rPr lang="en"/>
              <a:t>BRDF = specular value of material / </a:t>
            </a:r>
            <a:r>
              <a:rPr lang="en">
                <a:solidFill>
                  <a:srgbClr val="595959"/>
                </a:solidFill>
              </a:rPr>
              <a:t>π</a:t>
            </a:r>
            <a:endParaRPr>
              <a:solidFill>
                <a:srgbClr val="595959"/>
              </a:solidFill>
            </a:endParaRPr>
          </a:p>
          <a:p>
            <a:pPr indent="-317500" lvl="1" marL="914400" rtl="0" algn="l">
              <a:spcBef>
                <a:spcPts val="0"/>
              </a:spcBef>
              <a:spcAft>
                <a:spcPts val="0"/>
              </a:spcAft>
              <a:buClr>
                <a:srgbClr val="595959"/>
              </a:buClr>
              <a:buSzPts val="1400"/>
              <a:buChar char="-"/>
            </a:pPr>
            <a:r>
              <a:rPr lang="en">
                <a:solidFill>
                  <a:srgbClr val="595959"/>
                </a:solidFill>
              </a:rPr>
              <a:t>i</a:t>
            </a:r>
            <a:r>
              <a:rPr lang="en">
                <a:solidFill>
                  <a:srgbClr val="595959"/>
                </a:solidFill>
              </a:rPr>
              <a:t>ncoming light = result of recursive call</a:t>
            </a:r>
            <a:endParaRPr>
              <a:solidFill>
                <a:srgbClr val="595959"/>
              </a:solidFill>
            </a:endParaRPr>
          </a:p>
          <a:p>
            <a:pPr indent="-317500" lvl="1" marL="914400" rtl="0" algn="l">
              <a:spcBef>
                <a:spcPts val="0"/>
              </a:spcBef>
              <a:spcAft>
                <a:spcPts val="0"/>
              </a:spcAft>
              <a:buClr>
                <a:srgbClr val="595959"/>
              </a:buClr>
              <a:buSzPts val="1400"/>
              <a:buChar char="-"/>
            </a:pPr>
            <a:r>
              <a:rPr lang="en">
                <a:solidFill>
                  <a:srgbClr val="595959"/>
                </a:solidFill>
              </a:rPr>
              <a:t>p</a:t>
            </a:r>
            <a:r>
              <a:rPr lang="en">
                <a:solidFill>
                  <a:srgbClr val="595959"/>
                </a:solidFill>
              </a:rPr>
              <a:t> = 1/(2</a:t>
            </a:r>
            <a:r>
              <a:rPr lang="en"/>
              <a:t>π)</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Irradiance Caching</a:t>
            </a:r>
            <a:endParaRPr/>
          </a:p>
        </p:txBody>
      </p:sp>
      <p:sp>
        <p:nvSpPr>
          <p:cNvPr id="99" name="Google Shape;99;p18"/>
          <p:cNvSpPr txBox="1"/>
          <p:nvPr>
            <p:ph idx="1" type="body"/>
          </p:nvPr>
        </p:nvSpPr>
        <p:spPr>
          <a:xfrm>
            <a:off x="311700" y="1152475"/>
            <a:ext cx="4080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Store an array of cached entries </a:t>
            </a:r>
            <a:endParaRPr/>
          </a:p>
          <a:p>
            <a:pPr indent="-342900" lvl="0" marL="457200" rtl="0" algn="l">
              <a:spcBef>
                <a:spcPts val="0"/>
              </a:spcBef>
              <a:spcAft>
                <a:spcPts val="0"/>
              </a:spcAft>
              <a:buSzPts val="1800"/>
              <a:buChar char="-"/>
            </a:pPr>
            <a:r>
              <a:rPr lang="en"/>
              <a:t>For each pixel (sample point), interpolate from valid entries if exist</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If no entries exist:</a:t>
            </a:r>
            <a:endParaRPr/>
          </a:p>
          <a:p>
            <a:pPr indent="-317500" lvl="1" marL="914400" rtl="0" algn="l">
              <a:spcBef>
                <a:spcPts val="0"/>
              </a:spcBef>
              <a:spcAft>
                <a:spcPts val="0"/>
              </a:spcAft>
              <a:buSzPts val="1400"/>
              <a:buChar char="-"/>
            </a:pPr>
            <a:r>
              <a:rPr lang="en"/>
              <a:t>Irradiance = color from path tracing</a:t>
            </a:r>
            <a:endParaRPr/>
          </a:p>
        </p:txBody>
      </p:sp>
      <p:pic>
        <p:nvPicPr>
          <p:cNvPr id="100" name="Google Shape;100;p18"/>
          <p:cNvPicPr preferRelativeResize="0"/>
          <p:nvPr/>
        </p:nvPicPr>
        <p:blipFill>
          <a:blip r:embed="rId3">
            <a:alphaModFix/>
          </a:blip>
          <a:stretch>
            <a:fillRect/>
          </a:stretch>
        </p:blipFill>
        <p:spPr>
          <a:xfrm>
            <a:off x="4497300" y="350350"/>
            <a:ext cx="4442800" cy="4442800"/>
          </a:xfrm>
          <a:prstGeom prst="rect">
            <a:avLst/>
          </a:prstGeom>
          <a:noFill/>
          <a:ln>
            <a:noFill/>
          </a:ln>
        </p:spPr>
      </p:pic>
      <p:cxnSp>
        <p:nvCxnSpPr>
          <p:cNvPr id="101" name="Google Shape;101;p18"/>
          <p:cNvCxnSpPr/>
          <p:nvPr/>
        </p:nvCxnSpPr>
        <p:spPr>
          <a:xfrm rot="10800000">
            <a:off x="5033525" y="1033050"/>
            <a:ext cx="549600" cy="447000"/>
          </a:xfrm>
          <a:prstGeom prst="straightConnector1">
            <a:avLst/>
          </a:prstGeom>
          <a:noFill/>
          <a:ln cap="flat" cmpd="sng" w="9525">
            <a:solidFill>
              <a:schemeClr val="lt1"/>
            </a:solidFill>
            <a:prstDash val="solid"/>
            <a:round/>
            <a:headEnd len="med" w="med" type="none"/>
            <a:tailEnd len="med" w="med" type="triangle"/>
          </a:ln>
        </p:spPr>
      </p:cxnSp>
      <p:cxnSp>
        <p:nvCxnSpPr>
          <p:cNvPr id="102" name="Google Shape;102;p18"/>
          <p:cNvCxnSpPr/>
          <p:nvPr/>
        </p:nvCxnSpPr>
        <p:spPr>
          <a:xfrm flipH="1">
            <a:off x="4967525" y="1494700"/>
            <a:ext cx="615600" cy="468900"/>
          </a:xfrm>
          <a:prstGeom prst="straightConnector1">
            <a:avLst/>
          </a:prstGeom>
          <a:noFill/>
          <a:ln cap="flat" cmpd="sng" w="9525">
            <a:solidFill>
              <a:schemeClr val="lt1"/>
            </a:solidFill>
            <a:prstDash val="solid"/>
            <a:round/>
            <a:headEnd len="med" w="med" type="none"/>
            <a:tailEnd len="med" w="med" type="triangle"/>
          </a:ln>
        </p:spPr>
      </p:cxnSp>
      <p:cxnSp>
        <p:nvCxnSpPr>
          <p:cNvPr id="103" name="Google Shape;103;p18"/>
          <p:cNvCxnSpPr/>
          <p:nvPr/>
        </p:nvCxnSpPr>
        <p:spPr>
          <a:xfrm>
            <a:off x="5590450" y="1502025"/>
            <a:ext cx="828000" cy="776700"/>
          </a:xfrm>
          <a:prstGeom prst="straightConnector1">
            <a:avLst/>
          </a:prstGeom>
          <a:noFill/>
          <a:ln cap="flat" cmpd="sng" w="9525">
            <a:solidFill>
              <a:schemeClr val="lt1"/>
            </a:solidFill>
            <a:prstDash val="solid"/>
            <a:round/>
            <a:headEnd len="med" w="med" type="none"/>
            <a:tailEnd len="med" w="med" type="triangle"/>
          </a:ln>
        </p:spPr>
      </p:cxnSp>
      <p:cxnSp>
        <p:nvCxnSpPr>
          <p:cNvPr id="104" name="Google Shape;104;p18"/>
          <p:cNvCxnSpPr/>
          <p:nvPr/>
        </p:nvCxnSpPr>
        <p:spPr>
          <a:xfrm flipH="1" rot="10800000">
            <a:off x="5575800" y="1003775"/>
            <a:ext cx="51300" cy="483600"/>
          </a:xfrm>
          <a:prstGeom prst="straightConnector1">
            <a:avLst/>
          </a:prstGeom>
          <a:noFill/>
          <a:ln cap="flat" cmpd="sng" w="9525">
            <a:solidFill>
              <a:schemeClr val="lt1"/>
            </a:solidFill>
            <a:prstDash val="solid"/>
            <a:round/>
            <a:headEnd len="med" w="med" type="none"/>
            <a:tailEnd len="med" w="med" type="triangle"/>
          </a:ln>
        </p:spPr>
      </p:cxnSp>
      <p:sp>
        <p:nvSpPr>
          <p:cNvPr id="105" name="Google Shape;105;p18"/>
          <p:cNvSpPr/>
          <p:nvPr/>
        </p:nvSpPr>
        <p:spPr>
          <a:xfrm>
            <a:off x="5531700" y="1443425"/>
            <a:ext cx="95400" cy="954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Irradiance Caching: Determining valid entries</a:t>
            </a:r>
            <a:endParaRPr/>
          </a:p>
        </p:txBody>
      </p:sp>
      <p:sp>
        <p:nvSpPr>
          <p:cNvPr id="111" name="Google Shape;111;p19"/>
          <p:cNvSpPr txBox="1"/>
          <p:nvPr>
            <p:ph idx="1" type="body"/>
          </p:nvPr>
        </p:nvSpPr>
        <p:spPr>
          <a:xfrm>
            <a:off x="142300" y="1266325"/>
            <a:ext cx="8520600" cy="33027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en"/>
              <a:t>Entry in range: harmonic mean</a:t>
            </a:r>
            <a:endParaRPr/>
          </a:p>
          <a:p>
            <a:pPr indent="-317500" lvl="1" marL="914400" rtl="0" algn="l">
              <a:lnSpc>
                <a:spcPct val="150000"/>
              </a:lnSpc>
              <a:spcBef>
                <a:spcPts val="0"/>
              </a:spcBef>
              <a:spcAft>
                <a:spcPts val="0"/>
              </a:spcAft>
              <a:buSzPts val="1400"/>
              <a:buChar char="-"/>
            </a:pPr>
            <a:r>
              <a:rPr lang="en"/>
              <a:t>N = 100 random samples, each with hit distance d</a:t>
            </a:r>
            <a:r>
              <a:rPr baseline="-25000" lang="en"/>
              <a:t>i</a:t>
            </a:r>
            <a:endParaRPr baseline="-25000"/>
          </a:p>
          <a:p>
            <a:pPr indent="-317500" lvl="1" marL="914400" rtl="0" algn="l">
              <a:lnSpc>
                <a:spcPct val="150000"/>
              </a:lnSpc>
              <a:spcBef>
                <a:spcPts val="0"/>
              </a:spcBef>
              <a:spcAft>
                <a:spcPts val="0"/>
              </a:spcAft>
              <a:buSzPts val="1400"/>
              <a:buChar char="-"/>
            </a:pPr>
            <a:r>
              <a:rPr lang="en"/>
              <a:t>Denser in corners, sparse in open space</a:t>
            </a:r>
            <a:endParaRPr/>
          </a:p>
          <a:p>
            <a:pPr indent="-342900" lvl="0" marL="457200" rtl="0" algn="l">
              <a:lnSpc>
                <a:spcPct val="150000"/>
              </a:lnSpc>
              <a:spcBef>
                <a:spcPts val="0"/>
              </a:spcBef>
              <a:spcAft>
                <a:spcPts val="0"/>
              </a:spcAft>
              <a:buSzPts val="1800"/>
              <a:buChar char="-"/>
            </a:pPr>
            <a:r>
              <a:rPr lang="en"/>
              <a:t>Normals should not be too different</a:t>
            </a:r>
            <a:endParaRPr/>
          </a:p>
          <a:p>
            <a:pPr indent="-317500" lvl="1" marL="914400" rtl="0" algn="l">
              <a:lnSpc>
                <a:spcPct val="150000"/>
              </a:lnSpc>
              <a:spcBef>
                <a:spcPts val="0"/>
              </a:spcBef>
              <a:spcAft>
                <a:spcPts val="0"/>
              </a:spcAft>
              <a:buSzPts val="1400"/>
              <a:buChar char="-"/>
            </a:pPr>
            <a:r>
              <a:rPr lang="en"/>
              <a:t>dot(n, n</a:t>
            </a:r>
            <a:r>
              <a:rPr baseline="-25000" lang="en"/>
              <a:t>i</a:t>
            </a:r>
            <a:r>
              <a:rPr lang="en"/>
              <a:t>) ≥ 0.314</a:t>
            </a:r>
            <a:endParaRPr/>
          </a:p>
        </p:txBody>
      </p:sp>
      <p:pic>
        <p:nvPicPr>
          <p:cNvPr id="112" name="Google Shape;112;p19"/>
          <p:cNvPicPr preferRelativeResize="0"/>
          <p:nvPr/>
        </p:nvPicPr>
        <p:blipFill>
          <a:blip r:embed="rId3">
            <a:alphaModFix/>
          </a:blip>
          <a:stretch>
            <a:fillRect/>
          </a:stretch>
        </p:blipFill>
        <p:spPr>
          <a:xfrm>
            <a:off x="4186878" y="1152475"/>
            <a:ext cx="965475" cy="503725"/>
          </a:xfrm>
          <a:prstGeom prst="rect">
            <a:avLst/>
          </a:prstGeom>
          <a:noFill/>
          <a:ln>
            <a:noFill/>
          </a:ln>
        </p:spPr>
      </p:pic>
      <p:pic>
        <p:nvPicPr>
          <p:cNvPr id="113" name="Google Shape;113;p19"/>
          <p:cNvPicPr preferRelativeResize="0"/>
          <p:nvPr/>
        </p:nvPicPr>
        <p:blipFill>
          <a:blip r:embed="rId4">
            <a:alphaModFix/>
          </a:blip>
          <a:stretch>
            <a:fillRect/>
          </a:stretch>
        </p:blipFill>
        <p:spPr>
          <a:xfrm>
            <a:off x="5410100" y="1143125"/>
            <a:ext cx="3549100" cy="3549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Irradiance Caching: Interpolating</a:t>
            </a:r>
            <a:endParaRPr/>
          </a:p>
        </p:txBody>
      </p:sp>
      <p:sp>
        <p:nvSpPr>
          <p:cNvPr id="119" name="Google Shape;119;p2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Weights according to Ward’s ‘88 SIGGRAPH paper</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Weighted sum of all valid entries</a:t>
            </a:r>
            <a:endParaRPr/>
          </a:p>
        </p:txBody>
      </p:sp>
      <p:pic>
        <p:nvPicPr>
          <p:cNvPr id="120" name="Google Shape;120;p20"/>
          <p:cNvPicPr preferRelativeResize="0"/>
          <p:nvPr/>
        </p:nvPicPr>
        <p:blipFill>
          <a:blip r:embed="rId3">
            <a:alphaModFix/>
          </a:blip>
          <a:stretch>
            <a:fillRect/>
          </a:stretch>
        </p:blipFill>
        <p:spPr>
          <a:xfrm>
            <a:off x="1533525" y="1606600"/>
            <a:ext cx="2137397" cy="572700"/>
          </a:xfrm>
          <a:prstGeom prst="rect">
            <a:avLst/>
          </a:prstGeom>
          <a:noFill/>
          <a:ln>
            <a:noFill/>
          </a:ln>
        </p:spPr>
      </p:pic>
      <p:pic>
        <p:nvPicPr>
          <p:cNvPr id="121" name="Google Shape;121;p20"/>
          <p:cNvPicPr preferRelativeResize="0"/>
          <p:nvPr/>
        </p:nvPicPr>
        <p:blipFill>
          <a:blip r:embed="rId4">
            <a:alphaModFix/>
          </a:blip>
          <a:stretch>
            <a:fillRect/>
          </a:stretch>
        </p:blipFill>
        <p:spPr>
          <a:xfrm>
            <a:off x="1533525" y="3140125"/>
            <a:ext cx="1282831" cy="572700"/>
          </a:xfrm>
          <a:prstGeom prst="rect">
            <a:avLst/>
          </a:prstGeom>
          <a:noFill/>
          <a:ln>
            <a:noFill/>
          </a:ln>
        </p:spPr>
      </p:pic>
      <p:sp>
        <p:nvSpPr>
          <p:cNvPr id="122" name="Google Shape;122;p20"/>
          <p:cNvSpPr txBox="1"/>
          <p:nvPr/>
        </p:nvSpPr>
        <p:spPr>
          <a:xfrm>
            <a:off x="4962525" y="1838325"/>
            <a:ext cx="2867100" cy="261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pic>
        <p:nvPicPr>
          <p:cNvPr id="123" name="Google Shape;123;p20"/>
          <p:cNvPicPr preferRelativeResize="0"/>
          <p:nvPr/>
        </p:nvPicPr>
        <p:blipFill>
          <a:blip r:embed="rId5">
            <a:alphaModFix/>
          </a:blip>
          <a:stretch>
            <a:fillRect/>
          </a:stretch>
        </p:blipFill>
        <p:spPr>
          <a:xfrm>
            <a:off x="4795838" y="1642800"/>
            <a:ext cx="3200475" cy="207003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800 x 800</a:t>
            </a:r>
            <a:endParaRPr/>
          </a:p>
        </p:txBody>
      </p:sp>
      <p:sp>
        <p:nvSpPr>
          <p:cNvPr id="129" name="Google Shape;129;p21"/>
          <p:cNvSpPr txBox="1"/>
          <p:nvPr>
            <p:ph idx="1" type="body"/>
          </p:nvPr>
        </p:nvSpPr>
        <p:spPr>
          <a:xfrm>
            <a:off x="311700" y="10815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Path Tracing: 79.38s						   Irradiance Caching: 26.39s</a:t>
            </a:r>
            <a:endParaRPr/>
          </a:p>
        </p:txBody>
      </p:sp>
      <p:pic>
        <p:nvPicPr>
          <p:cNvPr id="130" name="Google Shape;130;p21"/>
          <p:cNvPicPr preferRelativeResize="0"/>
          <p:nvPr/>
        </p:nvPicPr>
        <p:blipFill>
          <a:blip r:embed="rId3">
            <a:alphaModFix/>
          </a:blip>
          <a:stretch>
            <a:fillRect/>
          </a:stretch>
        </p:blipFill>
        <p:spPr>
          <a:xfrm>
            <a:off x="352425" y="1527075"/>
            <a:ext cx="3416400" cy="3416400"/>
          </a:xfrm>
          <a:prstGeom prst="rect">
            <a:avLst/>
          </a:prstGeom>
          <a:noFill/>
          <a:ln>
            <a:noFill/>
          </a:ln>
        </p:spPr>
      </p:pic>
      <p:pic>
        <p:nvPicPr>
          <p:cNvPr id="131" name="Google Shape;131;p21"/>
          <p:cNvPicPr preferRelativeResize="0"/>
          <p:nvPr/>
        </p:nvPicPr>
        <p:blipFill>
          <a:blip r:embed="rId4">
            <a:alphaModFix/>
          </a:blip>
          <a:stretch>
            <a:fillRect/>
          </a:stretch>
        </p:blipFill>
        <p:spPr>
          <a:xfrm>
            <a:off x="5168250" y="1527075"/>
            <a:ext cx="3416400" cy="3416400"/>
          </a:xfrm>
          <a:prstGeom prst="rect">
            <a:avLst/>
          </a:prstGeom>
          <a:noFill/>
          <a:ln>
            <a:noFill/>
          </a:ln>
        </p:spPr>
      </p:pic>
      <p:pic>
        <p:nvPicPr>
          <p:cNvPr id="132" name="Google Shape;132;p21"/>
          <p:cNvPicPr preferRelativeResize="0"/>
          <p:nvPr/>
        </p:nvPicPr>
        <p:blipFill>
          <a:blip r:embed="rId5">
            <a:alphaModFix/>
          </a:blip>
          <a:stretch>
            <a:fillRect/>
          </a:stretch>
        </p:blipFill>
        <p:spPr>
          <a:xfrm>
            <a:off x="352425" y="1546075"/>
            <a:ext cx="3416400" cy="3416400"/>
          </a:xfrm>
          <a:prstGeom prst="rect">
            <a:avLst/>
          </a:prstGeom>
          <a:noFill/>
          <a:ln>
            <a:noFill/>
          </a:ln>
        </p:spPr>
      </p:pic>
      <p:pic>
        <p:nvPicPr>
          <p:cNvPr id="133" name="Google Shape;133;p21"/>
          <p:cNvPicPr preferRelativeResize="0"/>
          <p:nvPr/>
        </p:nvPicPr>
        <p:blipFill>
          <a:blip r:embed="rId6">
            <a:alphaModFix/>
          </a:blip>
          <a:stretch>
            <a:fillRect/>
          </a:stretch>
        </p:blipFill>
        <p:spPr>
          <a:xfrm>
            <a:off x="5168250" y="1546075"/>
            <a:ext cx="3397400" cy="3397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